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79" r:id="rId4"/>
    <p:sldId id="276" r:id="rId5"/>
    <p:sldId id="278" r:id="rId6"/>
    <p:sldId id="277" r:id="rId7"/>
    <p:sldId id="256" r:id="rId8"/>
    <p:sldId id="257" r:id="rId9"/>
    <p:sldId id="258" r:id="rId10"/>
    <p:sldId id="259" r:id="rId11"/>
    <p:sldId id="260" r:id="rId12"/>
    <p:sldId id="261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275" r:id="rId38"/>
    <p:sldId id="284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 varScale="1">
        <p:scale>
          <a:sx n="127" d="100"/>
          <a:sy n="127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92-1990-4B71-BB84-0959108A7520}" type="datetimeFigureOut">
              <a:rPr lang="el-GR" smtClean="0"/>
              <a:t>28/1/2015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BD1-6C21-4906-B669-56E905F82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10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92-1990-4B71-BB84-0959108A7520}" type="datetimeFigureOut">
              <a:rPr lang="el-GR" smtClean="0"/>
              <a:t>28/1/2015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BD1-6C21-4906-B669-56E905F82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362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92-1990-4B71-BB84-0959108A7520}" type="datetimeFigureOut">
              <a:rPr lang="el-GR" smtClean="0"/>
              <a:t>28/1/2015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BD1-6C21-4906-B669-56E905F82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09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4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altLang="el-GR" noProof="0" smtClean="0"/>
              <a:t>Κάντε κλικ για να επεξεργαστείτε τον τίτλο</a:t>
            </a:r>
          </a:p>
        </p:txBody>
      </p:sp>
      <p:sp>
        <p:nvSpPr>
          <p:cNvPr id="184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C270A9-D400-4888-9E74-EC9E536A55C4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7107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19E3-FD73-4C77-8F09-EBE044268EA3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61431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C5E27-3851-4A55-993A-756698CECE40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32767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00113" y="2420938"/>
            <a:ext cx="3816350" cy="344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868863" y="2420938"/>
            <a:ext cx="3817937" cy="344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61579-3676-48DA-8829-BF14C7C69B28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4639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02554-1095-418D-BFE4-E7495F9C1283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9068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7C9F2-5F54-4454-8815-3F87E09CAB31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1253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EC634-A141-476C-97E5-34207AC9B5A5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8689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22112-AE87-4EDA-8745-187C4E0D0D20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7322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92-1990-4B71-BB84-0959108A7520}" type="datetimeFigureOut">
              <a:rPr lang="el-GR" smtClean="0"/>
              <a:t>28/1/2015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BD1-6C21-4906-B669-56E905F82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0463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18D5E-6B53-48B5-AA85-8ECE3AAB9CCF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009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C874-7D25-478D-B177-726E2ED86CED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87934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40513" y="333375"/>
            <a:ext cx="2057400" cy="55340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9800" cy="55340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895C-1791-482B-B611-E8B5CCF25623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73242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l-GR" altLang="el-G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4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altLang="el-GR" noProof="0" smtClean="0"/>
              <a:t>Κάντε κλικ για να επεξεργαστείτε τον τίτλο</a:t>
            </a:r>
          </a:p>
        </p:txBody>
      </p:sp>
      <p:sp>
        <p:nvSpPr>
          <p:cNvPr id="184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C270A9-D400-4888-9E74-EC9E536A55C4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7827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19E3-FD73-4C77-8F09-EBE044268EA3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4005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C5E27-3851-4A55-993A-756698CECE40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431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00113" y="2420938"/>
            <a:ext cx="3816350" cy="344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868863" y="2420938"/>
            <a:ext cx="3817937" cy="344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61579-3676-48DA-8829-BF14C7C69B28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8916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02554-1095-418D-BFE4-E7495F9C1283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93862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7C9F2-5F54-4454-8815-3F87E09CAB31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67036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EC634-A141-476C-97E5-34207AC9B5A5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3712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92-1990-4B71-BB84-0959108A7520}" type="datetimeFigureOut">
              <a:rPr lang="el-GR" smtClean="0"/>
              <a:t>28/1/2015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BD1-6C21-4906-B669-56E905F82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920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22112-AE87-4EDA-8745-187C4E0D0D20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1467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18D5E-6B53-48B5-AA85-8ECE3AAB9CCF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61246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C874-7D25-478D-B177-726E2ED86CED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58119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40513" y="333375"/>
            <a:ext cx="2057400" cy="55340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9800" cy="55340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895C-1791-482B-B611-E8B5CCF25623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5523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92-1990-4B71-BB84-0959108A7520}" type="datetimeFigureOut">
              <a:rPr lang="el-GR" smtClean="0"/>
              <a:t>28/1/2015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BD1-6C21-4906-B669-56E905F82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5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92-1990-4B71-BB84-0959108A7520}" type="datetimeFigureOut">
              <a:rPr lang="el-GR" smtClean="0"/>
              <a:t>28/1/2015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BD1-6C21-4906-B669-56E905F82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56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92-1990-4B71-BB84-0959108A7520}" type="datetimeFigureOut">
              <a:rPr lang="el-GR" smtClean="0"/>
              <a:t>28/1/2015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BD1-6C21-4906-B669-56E905F82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563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92-1990-4B71-BB84-0959108A7520}" type="datetimeFigureOut">
              <a:rPr lang="el-GR" smtClean="0"/>
              <a:t>28/1/2015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BD1-6C21-4906-B669-56E905F82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2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92-1990-4B71-BB84-0959108A7520}" type="datetimeFigureOut">
              <a:rPr lang="el-GR" smtClean="0"/>
              <a:t>28/1/2015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BD1-6C21-4906-B669-56E905F82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141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3F92-1990-4B71-BB84-0959108A7520}" type="datetimeFigureOut">
              <a:rPr lang="el-GR" smtClean="0"/>
              <a:t>28/1/2015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BBD1-6C21-4906-B669-56E905F82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86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3F92-1990-4B71-BB84-0959108A7520}" type="datetimeFigureOut">
              <a:rPr lang="el-GR" smtClean="0"/>
              <a:t>28/1/2015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9BBD1-6C21-4906-B669-56E905F82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59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FEB6E-1BD4-4D78-A5B4-EE1B2C8600FC}" type="slidenum">
              <a:rPr lang="el-GR" alt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611188" y="1628775"/>
            <a:ext cx="80645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74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420938"/>
            <a:ext cx="7786687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74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7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FEB6E-1BD4-4D78-A5B4-EE1B2C8600FC}" type="slidenum">
              <a:rPr lang="el-GR" alt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611188" y="1628775"/>
            <a:ext cx="80645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z="1800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74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420938"/>
            <a:ext cx="7786687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74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1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vangelosakylas.weebly.comhttp/www.w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92710" cy="389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7" y="4191001"/>
            <a:ext cx="3236913" cy="214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964668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σημειώσεις βρίσκονται στην </a:t>
            </a:r>
            <a:r>
              <a:rPr lang="el-GR" dirty="0" err="1" smtClean="0"/>
              <a:t>ιστο</a:t>
            </a:r>
            <a:r>
              <a:rPr lang="el-GR" dirty="0" smtClean="0"/>
              <a:t>-σελίδα:</a:t>
            </a:r>
          </a:p>
          <a:p>
            <a:r>
              <a:rPr lang="en-US" dirty="0" smtClean="0">
                <a:hlinkClick r:id="rId4"/>
              </a:rPr>
              <a:t>www.evangelosakylas.weebly.com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40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0953" cy="672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0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6" y="76200"/>
            <a:ext cx="8965274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9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99722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6096"/>
            <a:ext cx="8662988" cy="647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8799722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6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94087" cy="635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1" cy="623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76200"/>
            <a:ext cx="8815387" cy="659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Διείσδυση θαλασσινού νερού στον υδροφορέα του Ακρωτηρίου λόγω </a:t>
            </a:r>
            <a:r>
              <a:rPr lang="el-GR" sz="2400" dirty="0" err="1" smtClean="0"/>
              <a:t>υπερ</a:t>
            </a:r>
            <a:r>
              <a:rPr lang="el-GR" sz="2400" dirty="0" smtClean="0"/>
              <a:t>-άντλησης</a:t>
            </a:r>
            <a:endParaRPr lang="el-GR" sz="24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40163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5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228600"/>
            <a:ext cx="6910388" cy="607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0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ΠΕΡΙΓΡΑΦΗ ΜΑΘΗΜΑΤΟΣ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/>
              <a:t>E</a:t>
            </a:r>
            <a:r>
              <a:rPr lang="el-GR" dirty="0" err="1"/>
              <a:t>ισαγωγή</a:t>
            </a:r>
            <a:r>
              <a:rPr lang="el-GR" dirty="0"/>
              <a:t> στο σχεδιασμό και την ανάλυση συστημάτων υδατικών πόρων. </a:t>
            </a:r>
            <a:r>
              <a:rPr lang="en-US" dirty="0"/>
              <a:t>M</a:t>
            </a:r>
            <a:r>
              <a:rPr lang="el-GR" dirty="0" err="1"/>
              <a:t>έθοδοι</a:t>
            </a:r>
            <a:r>
              <a:rPr lang="el-GR" dirty="0"/>
              <a:t> ανάλυσης. </a:t>
            </a:r>
            <a:r>
              <a:rPr lang="en-US" dirty="0"/>
              <a:t>A</a:t>
            </a:r>
            <a:r>
              <a:rPr lang="el-GR" dirty="0" err="1"/>
              <a:t>ντικειμενικοί</a:t>
            </a:r>
            <a:r>
              <a:rPr lang="el-GR" dirty="0"/>
              <a:t> στόχοι σχεδιασμού υδατικών πόρων, </a:t>
            </a:r>
            <a:r>
              <a:rPr lang="el-GR" b="1" dirty="0"/>
              <a:t>μοντέλα σχεδιασμού</a:t>
            </a:r>
            <a:r>
              <a:rPr lang="el-GR" dirty="0"/>
              <a:t>, γραμμικός προγραμματισμός, δυναμικός προγραμματισμός, προσομοίωση. Πιθανολογική θεώρηση του σχεδιασμού, </a:t>
            </a:r>
            <a:r>
              <a:rPr lang="el-GR" b="1" dirty="0"/>
              <a:t>στοχαστικές</a:t>
            </a:r>
            <a:r>
              <a:rPr lang="el-GR" dirty="0"/>
              <a:t> διαδικασίες και χρονοσειρές. Μελέτη των </a:t>
            </a:r>
            <a:r>
              <a:rPr lang="el-GR" b="1" dirty="0"/>
              <a:t>ακραίων φαινομένων</a:t>
            </a:r>
            <a:r>
              <a:rPr lang="el-GR" dirty="0"/>
              <a:t> </a:t>
            </a:r>
            <a:r>
              <a:rPr lang="el-GR" dirty="0" smtClean="0"/>
              <a:t>πλημμύρας </a:t>
            </a:r>
            <a:r>
              <a:rPr lang="el-GR" dirty="0"/>
              <a:t>και ξηρασίας και επιπτώσεις αυτών στους υδατικούς πόρους, εισαγωγή σε εργαλεία πρόβλεψης και αντιμετώπισης ακραίων φαινομένων. </a:t>
            </a:r>
            <a:r>
              <a:rPr lang="en-US" dirty="0"/>
              <a:t>E</a:t>
            </a:r>
            <a:r>
              <a:rPr lang="el-GR" dirty="0" err="1"/>
              <a:t>φαρμογές</a:t>
            </a:r>
            <a:r>
              <a:rPr lang="el-GR" dirty="0"/>
              <a:t>: </a:t>
            </a:r>
            <a:r>
              <a:rPr lang="en-US" dirty="0"/>
              <a:t>Y</a:t>
            </a:r>
            <a:r>
              <a:rPr lang="el-GR" dirty="0" err="1"/>
              <a:t>πολογισμός</a:t>
            </a:r>
            <a:r>
              <a:rPr lang="el-GR" dirty="0"/>
              <a:t> και λειτουργία ταμιευτήρων, πρόγνωση παροχών </a:t>
            </a:r>
            <a:r>
              <a:rPr lang="el-GR" dirty="0" err="1"/>
              <a:t>υδατορρευμάτων</a:t>
            </a:r>
            <a:r>
              <a:rPr lang="el-GR" dirty="0"/>
              <a:t>, συνδυασμένη χρήση επιφανειακών και υπόγειων νερών, συστήματα λήψης αποφάσεων.</a:t>
            </a:r>
          </a:p>
        </p:txBody>
      </p:sp>
    </p:spTree>
    <p:extLst>
      <p:ext uri="{BB962C8B-B14F-4D97-AF65-F5344CB8AC3E}">
        <p14:creationId xmlns:p14="http://schemas.microsoft.com/office/powerpoint/2010/main" val="33196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8" y="1133475"/>
            <a:ext cx="8377492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3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19139"/>
            <a:ext cx="8765563" cy="507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ΔΥΠ - </a:t>
            </a:r>
            <a:r>
              <a:rPr lang="el-GR" altLang="el-GR" i="1" smtClean="0"/>
              <a:t>Ορισμός</a:t>
            </a:r>
            <a:endParaRPr lang="el-GR" altLang="el-GR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349500"/>
            <a:ext cx="7786687" cy="4103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altLang="el-GR" sz="2800" smtClean="0"/>
              <a:t>   Διαχείριση Υδατικών Πόρων είναι το σύνολο των ενεργειών (μέτρα, έργα, κανονιστικές διατάξεις, συμφωνίες κλπ.) για την αρμονική σχέση μεταξύ</a:t>
            </a:r>
          </a:p>
          <a:p>
            <a:pPr lvl="1" eaLnBrk="1" hangingPunct="1">
              <a:defRPr/>
            </a:pPr>
            <a:r>
              <a:rPr lang="el-GR" altLang="el-GR" sz="2400" smtClean="0"/>
              <a:t>Υδατικών πόρων</a:t>
            </a:r>
          </a:p>
          <a:p>
            <a:pPr lvl="1" eaLnBrk="1" hangingPunct="1">
              <a:defRPr/>
            </a:pPr>
            <a:r>
              <a:rPr lang="el-GR" altLang="el-GR" sz="2400" smtClean="0"/>
              <a:t>Κέντρων κατανάλωσης</a:t>
            </a:r>
          </a:p>
          <a:p>
            <a:pPr lvl="1" eaLnBrk="1" hangingPunct="1">
              <a:defRPr/>
            </a:pPr>
            <a:r>
              <a:rPr lang="el-GR" altLang="el-GR" sz="2400" smtClean="0"/>
              <a:t>Περιβάλλοντος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altLang="el-GR" sz="2800" smtClean="0"/>
              <a:t>    τώρα αλλά και στο μέλλον με στόχο τη διατηρήσιμη ανάπτυξη</a:t>
            </a:r>
          </a:p>
        </p:txBody>
      </p:sp>
    </p:spTree>
    <p:extLst>
      <p:ext uri="{BB962C8B-B14F-4D97-AF65-F5344CB8AC3E}">
        <p14:creationId xmlns:p14="http://schemas.microsoft.com/office/powerpoint/2010/main" val="12085106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7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ΔΥΠ</a:t>
            </a:r>
            <a:endParaRPr lang="el-GR" alt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86687" cy="3014662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Ολοκληρωμένη Διαχείριση</a:t>
            </a:r>
          </a:p>
          <a:p>
            <a:pPr eaLnBrk="1" hangingPunct="1">
              <a:defRPr/>
            </a:pPr>
            <a:r>
              <a:rPr lang="el-GR" altLang="el-GR" smtClean="0"/>
              <a:t>Διατηρήσιμη Ανάπτυξη</a:t>
            </a:r>
          </a:p>
          <a:p>
            <a:pPr eaLnBrk="1" hangingPunct="1">
              <a:defRPr/>
            </a:pPr>
            <a:r>
              <a:rPr lang="el-GR" altLang="el-GR" smtClean="0"/>
              <a:t>Άξονες της Διαχείρισης</a:t>
            </a:r>
          </a:p>
          <a:p>
            <a:pPr eaLnBrk="1" hangingPunct="1">
              <a:defRPr/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49230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Ολοκληρωμένη ΔΥΠ</a:t>
            </a: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>
            <p:ph idx="1"/>
          </p:nvPr>
        </p:nvGraphicFramePr>
        <p:xfrm>
          <a:off x="2339975" y="1341438"/>
          <a:ext cx="4705350" cy="501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Εικόνα" r:id="rId3" imgW="3364999" imgH="3584455" progId="Word.Picture.8">
                  <p:embed/>
                </p:oleObj>
              </mc:Choice>
              <mc:Fallback>
                <p:oleObj name="Εικόνα" r:id="rId3" imgW="3364999" imgH="358445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341438"/>
                        <a:ext cx="4705350" cy="5011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9598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4000" smtClean="0"/>
              <a:t>Διατηρησιμότητα της Ανάπτυξης</a:t>
            </a:r>
          </a:p>
        </p:txBody>
      </p:sp>
      <p:grpSp>
        <p:nvGrpSpPr>
          <p:cNvPr id="11267" name="Group 18"/>
          <p:cNvGrpSpPr>
            <a:grpSpLocks/>
          </p:cNvGrpSpPr>
          <p:nvPr/>
        </p:nvGrpSpPr>
        <p:grpSpPr bwMode="auto">
          <a:xfrm>
            <a:off x="1908175" y="1341438"/>
            <a:ext cx="6819900" cy="3460750"/>
            <a:chOff x="1202" y="845"/>
            <a:chExt cx="4296" cy="2180"/>
          </a:xfrm>
        </p:grpSpPr>
        <p:sp>
          <p:nvSpPr>
            <p:cNvPr id="11269" name="Rectangle 6"/>
            <p:cNvSpPr>
              <a:spLocks noChangeArrowheads="1"/>
            </p:cNvSpPr>
            <p:nvPr/>
          </p:nvSpPr>
          <p:spPr bwMode="auto">
            <a:xfrm>
              <a:off x="1202" y="845"/>
              <a:ext cx="62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l-GR" sz="1100" b="1" smtClean="0">
                  <a:solidFill>
                    <a:srgbClr val="000000"/>
                  </a:solidFill>
                </a:rPr>
                <a:t>Δείκτης Ευημερίας</a:t>
              </a:r>
            </a:p>
          </p:txBody>
        </p:sp>
        <p:graphicFrame>
          <p:nvGraphicFramePr>
            <p:cNvPr id="11270" name="Object 7"/>
            <p:cNvGraphicFramePr>
              <a:graphicFrameLocks noChangeAspect="1"/>
            </p:cNvGraphicFramePr>
            <p:nvPr/>
          </p:nvGraphicFramePr>
          <p:xfrm>
            <a:off x="1760" y="845"/>
            <a:ext cx="3738" cy="1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Drawing" r:id="rId3" imgW="6343650" imgH="3619500" progId="AutoCAD.Drawing.14">
                    <p:embed/>
                  </p:oleObj>
                </mc:Choice>
                <mc:Fallback>
                  <p:oleObj name="Drawing" r:id="rId3" imgW="6343650" imgH="3619500" progId="AutoCAD.Drawing.1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0" y="845"/>
                          <a:ext cx="3738" cy="197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1" name="Line 8"/>
            <p:cNvSpPr>
              <a:spLocks noChangeShapeType="1"/>
            </p:cNvSpPr>
            <p:nvPr/>
          </p:nvSpPr>
          <p:spPr bwMode="auto">
            <a:xfrm flipV="1">
              <a:off x="1861" y="2694"/>
              <a:ext cx="338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17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 flipV="1">
              <a:off x="1861" y="911"/>
              <a:ext cx="0" cy="17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17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73" name="Line 10"/>
            <p:cNvSpPr>
              <a:spLocks noChangeShapeType="1"/>
            </p:cNvSpPr>
            <p:nvPr/>
          </p:nvSpPr>
          <p:spPr bwMode="auto">
            <a:xfrm>
              <a:off x="1852" y="2424"/>
              <a:ext cx="33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17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74" name="Rectangle 11"/>
            <p:cNvSpPr>
              <a:spLocks noChangeArrowheads="1"/>
            </p:cNvSpPr>
            <p:nvPr/>
          </p:nvSpPr>
          <p:spPr bwMode="auto">
            <a:xfrm>
              <a:off x="4319" y="2807"/>
              <a:ext cx="82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altLang="el-GR" sz="1200" b="1" smtClean="0">
                  <a:solidFill>
                    <a:srgbClr val="000000"/>
                  </a:solidFill>
                </a:rPr>
                <a:t>Χρόνος</a:t>
              </a:r>
            </a:p>
          </p:txBody>
        </p:sp>
        <p:sp>
          <p:nvSpPr>
            <p:cNvPr id="11275" name="Rectangle 12"/>
            <p:cNvSpPr>
              <a:spLocks noChangeArrowheads="1"/>
            </p:cNvSpPr>
            <p:nvPr/>
          </p:nvSpPr>
          <p:spPr bwMode="auto">
            <a:xfrm>
              <a:off x="1528" y="2305"/>
              <a:ext cx="35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smtClean="0">
                  <a:solidFill>
                    <a:srgbClr val="000000"/>
                  </a:solidFill>
                </a:rPr>
                <a:t>W</a:t>
              </a:r>
              <a:r>
                <a:rPr lang="en-US" altLang="el-GR" sz="1200" baseline="-25000" smtClean="0">
                  <a:solidFill>
                    <a:srgbClr val="000000"/>
                  </a:solidFill>
                </a:rPr>
                <a:t>min</a:t>
              </a:r>
              <a:endParaRPr lang="en-US" altLang="el-G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1276" name="Rectangle 13"/>
            <p:cNvSpPr>
              <a:spLocks noChangeArrowheads="1"/>
            </p:cNvSpPr>
            <p:nvPr/>
          </p:nvSpPr>
          <p:spPr bwMode="auto">
            <a:xfrm>
              <a:off x="2930" y="1274"/>
              <a:ext cx="27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1" smtClean="0">
                  <a:solidFill>
                    <a:srgbClr val="000000"/>
                  </a:solidFill>
                </a:rPr>
                <a:t>(1)</a:t>
              </a:r>
            </a:p>
          </p:txBody>
        </p:sp>
        <p:sp>
          <p:nvSpPr>
            <p:cNvPr id="11277" name="Rectangle 14"/>
            <p:cNvSpPr>
              <a:spLocks noChangeArrowheads="1"/>
            </p:cNvSpPr>
            <p:nvPr/>
          </p:nvSpPr>
          <p:spPr bwMode="auto">
            <a:xfrm>
              <a:off x="2943" y="1776"/>
              <a:ext cx="27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1" smtClean="0">
                  <a:solidFill>
                    <a:srgbClr val="000000"/>
                  </a:solidFill>
                </a:rPr>
                <a:t>(2)</a:t>
              </a:r>
            </a:p>
          </p:txBody>
        </p:sp>
        <p:sp>
          <p:nvSpPr>
            <p:cNvPr id="11278" name="Rectangle 15"/>
            <p:cNvSpPr>
              <a:spLocks noChangeArrowheads="1"/>
            </p:cNvSpPr>
            <p:nvPr/>
          </p:nvSpPr>
          <p:spPr bwMode="auto">
            <a:xfrm>
              <a:off x="2943" y="2153"/>
              <a:ext cx="27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1" smtClean="0">
                  <a:solidFill>
                    <a:srgbClr val="000000"/>
                  </a:solidFill>
                </a:rPr>
                <a:t>(3)</a:t>
              </a:r>
            </a:p>
          </p:txBody>
        </p:sp>
        <p:sp>
          <p:nvSpPr>
            <p:cNvPr id="11279" name="Rectangle 16"/>
            <p:cNvSpPr>
              <a:spLocks noChangeArrowheads="1"/>
            </p:cNvSpPr>
            <p:nvPr/>
          </p:nvSpPr>
          <p:spPr bwMode="auto">
            <a:xfrm>
              <a:off x="1573" y="2061"/>
              <a:ext cx="35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smtClean="0">
                  <a:solidFill>
                    <a:srgbClr val="000000"/>
                  </a:solidFill>
                </a:rPr>
                <a:t>W</a:t>
              </a:r>
              <a:r>
                <a:rPr lang="en-US" altLang="el-GR" sz="1200" baseline="-25000" smtClean="0">
                  <a:solidFill>
                    <a:srgbClr val="000000"/>
                  </a:solidFill>
                </a:rPr>
                <a:t>o</a:t>
              </a:r>
              <a:endParaRPr lang="en-US" altLang="el-GR" sz="1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56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39750" y="4724400"/>
            <a:ext cx="7786688" cy="17907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400" b="1" smtClean="0"/>
              <a:t>Ανάπτυξη που χαρακτηρίζεται:</a:t>
            </a:r>
          </a:p>
          <a:p>
            <a:pPr eaLnBrk="1" hangingPunct="1">
              <a:buClr>
                <a:schemeClr val="tx1"/>
              </a:buClr>
              <a:buFont typeface="Monotype Sorts" charset="2"/>
              <a:buChar char="¬"/>
              <a:defRPr/>
            </a:pPr>
            <a:r>
              <a:rPr lang="el-GR" altLang="el-GR" sz="2400" b="1" smtClean="0"/>
              <a:t>Αποδοτικότητα, μη διατηρησιμότητα, μη  επιβίωση</a:t>
            </a:r>
          </a:p>
          <a:p>
            <a:pPr eaLnBrk="1" hangingPunct="1">
              <a:buClr>
                <a:schemeClr val="tx1"/>
              </a:buClr>
              <a:buFont typeface="Monotype Sorts" charset="2"/>
              <a:buChar char="­"/>
              <a:defRPr/>
            </a:pPr>
            <a:r>
              <a:rPr lang="el-GR" altLang="el-GR" sz="2400" b="1" smtClean="0"/>
              <a:t>Μη αποδοτικότητα, διατηρησιμότητα, επιβίωση</a:t>
            </a:r>
          </a:p>
          <a:p>
            <a:pPr eaLnBrk="1" hangingPunct="1">
              <a:buClr>
                <a:schemeClr val="tx1"/>
              </a:buClr>
              <a:buFont typeface="Monotype Sorts" charset="2"/>
              <a:buChar char="®"/>
              <a:defRPr/>
            </a:pPr>
            <a:r>
              <a:rPr lang="el-GR" altLang="el-GR" sz="2400" b="1" smtClean="0"/>
              <a:t>Μη αποδοτικότητα, μη διατηρησιμότητα, επιβίωση</a:t>
            </a:r>
          </a:p>
        </p:txBody>
      </p:sp>
    </p:spTree>
    <p:extLst>
      <p:ext uri="{BB962C8B-B14F-4D97-AF65-F5344CB8AC3E}">
        <p14:creationId xmlns:p14="http://schemas.microsoft.com/office/powerpoint/2010/main" val="24426444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4800" smtClean="0"/>
              <a:t>Διατηρήσιμη Ανάπτυξη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16163"/>
            <a:ext cx="8604250" cy="4065587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Αρμονική σχέση μεταξύ</a:t>
            </a:r>
          </a:p>
          <a:p>
            <a:pPr eaLnBrk="1" hangingPunct="1">
              <a:defRPr/>
            </a:pPr>
            <a:endParaRPr lang="el-GR" altLang="el-GR" smtClean="0"/>
          </a:p>
          <a:p>
            <a:pPr eaLnBrk="1" hangingPunct="1">
              <a:defRPr/>
            </a:pPr>
            <a:endParaRPr lang="el-GR" altLang="el-GR" smtClean="0"/>
          </a:p>
          <a:p>
            <a:pPr eaLnBrk="1" hangingPunct="1">
              <a:defRPr/>
            </a:pPr>
            <a:endParaRPr lang="el-GR" altLang="el-GR" smtClean="0"/>
          </a:p>
          <a:p>
            <a:pPr eaLnBrk="1" hangingPunct="1">
              <a:defRPr/>
            </a:pPr>
            <a:endParaRPr lang="el-GR" altLang="el-GR" smtClean="0"/>
          </a:p>
          <a:p>
            <a:pPr eaLnBrk="1" hangingPunct="1">
              <a:defRPr/>
            </a:pPr>
            <a:r>
              <a:rPr lang="el-GR" altLang="el-GR" smtClean="0"/>
              <a:t>Προτάσεις Μέτρων και Έργων       Σενάρια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6516688" y="55165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7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468313" y="3286125"/>
            <a:ext cx="2520950" cy="1079500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1725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Διαθεσιμότητας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Υδατικών Πόρων</a:t>
            </a: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3419475" y="3286125"/>
            <a:ext cx="2520950" cy="1079500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1725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Ζήτησης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Υδατικών Πόρων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6300788" y="3286125"/>
            <a:ext cx="2520950" cy="1079500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1725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Περιβάλλοντος</a:t>
            </a:r>
          </a:p>
        </p:txBody>
      </p:sp>
      <p:cxnSp>
        <p:nvCxnSpPr>
          <p:cNvPr id="12296" name="AutoShape 8"/>
          <p:cNvCxnSpPr>
            <a:cxnSpLocks noChangeShapeType="1"/>
            <a:stCxn id="63493" idx="3"/>
            <a:endCxn id="63494" idx="1"/>
          </p:cNvCxnSpPr>
          <p:nvPr/>
        </p:nvCxnSpPr>
        <p:spPr bwMode="auto">
          <a:xfrm>
            <a:off x="2989263" y="3825875"/>
            <a:ext cx="430212" cy="0"/>
          </a:xfrm>
          <a:prstGeom prst="straightConnector1">
            <a:avLst/>
          </a:prstGeom>
          <a:noFill/>
          <a:ln w="9525">
            <a:solidFill>
              <a:srgbClr val="9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7" name="AutoShape 9"/>
          <p:cNvCxnSpPr>
            <a:cxnSpLocks noChangeShapeType="1"/>
            <a:stCxn id="63494" idx="3"/>
            <a:endCxn id="63495" idx="1"/>
          </p:cNvCxnSpPr>
          <p:nvPr/>
        </p:nvCxnSpPr>
        <p:spPr bwMode="auto">
          <a:xfrm>
            <a:off x="5940425" y="3825875"/>
            <a:ext cx="360363" cy="0"/>
          </a:xfrm>
          <a:prstGeom prst="straightConnector1">
            <a:avLst/>
          </a:prstGeom>
          <a:noFill/>
          <a:ln w="9525">
            <a:solidFill>
              <a:srgbClr val="9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0953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7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Άξονες / Διαστάσεις ΔΥΠ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60475" y="3716338"/>
            <a:ext cx="1655763" cy="503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b="1" smtClean="0"/>
              <a:t>ΔΥΠ</a:t>
            </a:r>
            <a:endParaRPr lang="en-US" altLang="el-GR" b="1" smtClean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492500" y="3140075"/>
            <a:ext cx="49323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7D"/>
              </a:buClr>
              <a:defRPr/>
            </a:pPr>
            <a:r>
              <a:rPr lang="el-GR" altLang="el-GR" smtClean="0">
                <a:solidFill>
                  <a:srgbClr val="000000"/>
                </a:solidFill>
              </a:rPr>
              <a:t>Τεχνοκρατική διάσταση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V="1">
            <a:off x="2341563" y="3500438"/>
            <a:ext cx="1079500" cy="36036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7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2341563" y="3932238"/>
            <a:ext cx="10795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7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341563" y="4005263"/>
            <a:ext cx="1079500" cy="36036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7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492500" y="4148138"/>
            <a:ext cx="49323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7D"/>
              </a:buClr>
              <a:defRPr/>
            </a:pPr>
            <a:r>
              <a:rPr lang="el-GR" altLang="el-GR" smtClean="0">
                <a:solidFill>
                  <a:srgbClr val="000000"/>
                </a:solidFill>
              </a:rPr>
              <a:t>Διαδικασία υλοποίησης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492500" y="3644900"/>
            <a:ext cx="49323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7D"/>
              </a:buClr>
              <a:defRPr/>
            </a:pPr>
            <a:r>
              <a:rPr lang="el-GR" altLang="el-GR" smtClean="0">
                <a:solidFill>
                  <a:srgbClr val="000000"/>
                </a:solidFill>
              </a:rPr>
              <a:t>Οργανωτική διάσταση</a:t>
            </a:r>
          </a:p>
        </p:txBody>
      </p:sp>
    </p:spTree>
    <p:extLst>
      <p:ext uri="{BB962C8B-B14F-4D97-AF65-F5344CB8AC3E}">
        <p14:creationId xmlns:p14="http://schemas.microsoft.com/office/powerpoint/2010/main" val="33370927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  <p:bldP spid="54277" grpId="0"/>
      <p:bldP spid="54278" grpId="0" animBg="1"/>
      <p:bldP spid="54279" grpId="0" animBg="1"/>
      <p:bldP spid="54280" grpId="0" animBg="1"/>
      <p:bldP spid="54281" grpId="0"/>
      <p:bldP spid="542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4800" smtClean="0"/>
              <a:t>ΔΥΠ – Διαστάσεις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76475"/>
            <a:ext cx="7705725" cy="384968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800" smtClean="0"/>
              <a:t>Χωρική διάσταση</a:t>
            </a:r>
            <a:br>
              <a:rPr lang="el-GR" altLang="el-GR" sz="2800" smtClean="0"/>
            </a:br>
            <a:r>
              <a:rPr lang="el-GR" altLang="el-GR" sz="2800" smtClean="0"/>
              <a:t>(Γεωγραφική / Χωροταξική)</a:t>
            </a:r>
          </a:p>
          <a:p>
            <a:pPr eaLnBrk="1" hangingPunct="1">
              <a:defRPr/>
            </a:pPr>
            <a:r>
              <a:rPr lang="el-GR" altLang="el-GR" sz="2800" smtClean="0"/>
              <a:t>Γεωμορφολογία</a:t>
            </a:r>
          </a:p>
          <a:p>
            <a:pPr eaLnBrk="1" hangingPunct="1">
              <a:defRPr/>
            </a:pPr>
            <a:r>
              <a:rPr lang="el-GR" altLang="el-GR" sz="2800" smtClean="0"/>
              <a:t>Χρήσεις γης</a:t>
            </a:r>
          </a:p>
          <a:p>
            <a:pPr eaLnBrk="1" hangingPunct="1">
              <a:defRPr/>
            </a:pPr>
            <a:r>
              <a:rPr lang="el-GR" altLang="el-GR" sz="2800" smtClean="0"/>
              <a:t>Υδρολογική / Μετεωρολογική διάσταση</a:t>
            </a:r>
          </a:p>
          <a:p>
            <a:pPr eaLnBrk="1" hangingPunct="1">
              <a:defRPr/>
            </a:pPr>
            <a:r>
              <a:rPr lang="el-GR" altLang="el-GR" sz="2800" smtClean="0"/>
              <a:t>Κοινωνικο-οικονομική διάσταση</a:t>
            </a:r>
          </a:p>
          <a:p>
            <a:pPr eaLnBrk="1" hangingPunct="1">
              <a:defRPr/>
            </a:pPr>
            <a:r>
              <a:rPr lang="el-GR" altLang="el-GR" sz="2800" smtClean="0"/>
              <a:t>Αναπτυξιακή διάσταση</a:t>
            </a:r>
          </a:p>
          <a:p>
            <a:pPr eaLnBrk="1" hangingPunct="1">
              <a:defRPr/>
            </a:pPr>
            <a:r>
              <a:rPr lang="el-GR" altLang="el-GR" sz="2800" smtClean="0"/>
              <a:t>Περιβαλλοντική διάσταση</a:t>
            </a:r>
          </a:p>
        </p:txBody>
      </p:sp>
    </p:spTree>
    <p:extLst>
      <p:ext uri="{BB962C8B-B14F-4D97-AF65-F5344CB8AC3E}">
        <p14:creationId xmlns:p14="http://schemas.microsoft.com/office/powerpoint/2010/main" val="2420140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ΔΥΠ – Δυναμική Παρακολούθηση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338388"/>
            <a:ext cx="7567612" cy="41148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l-GR" altLang="el-GR" smtClean="0"/>
              <a:t>Αλλαγές στο περιβάλλον (φυσικές αλλαγές)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l-GR" altLang="el-GR" smtClean="0"/>
              <a:t>Κλιματικές αλλαγές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l-GR" altLang="el-GR" smtClean="0"/>
              <a:t>Ανθρωπογενείς αλλαγές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l-GR" altLang="el-GR" smtClean="0"/>
              <a:t>Κοινωνικο-οικονομικές αλλαγές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l-GR" altLang="el-GR" smtClean="0"/>
              <a:t>Τεχνολογικές αλλαγές</a:t>
            </a:r>
          </a:p>
        </p:txBody>
      </p:sp>
    </p:spTree>
    <p:extLst>
      <p:ext uri="{BB962C8B-B14F-4D97-AF65-F5344CB8AC3E}">
        <p14:creationId xmlns:p14="http://schemas.microsoft.com/office/powerpoint/2010/main" val="38312546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Πρόγραμμα διδασκαλίας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97369"/>
              </p:ext>
            </p:extLst>
          </p:nvPr>
        </p:nvGraphicFramePr>
        <p:xfrm>
          <a:off x="381000" y="1600200"/>
          <a:ext cx="8458199" cy="434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828"/>
                <a:gridCol w="6981371"/>
              </a:tblGrid>
              <a:tr h="4538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Εβδομάδα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Θέμα</a:t>
                      </a:r>
                      <a:endParaRPr lang="el-GR" sz="1000" b="1">
                        <a:effectLst/>
                        <a:latin typeface="Times New Roman"/>
                      </a:endParaRPr>
                    </a:p>
                  </a:txBody>
                  <a:tcPr marL="66675" marR="66675" marT="66675" marB="66675"/>
                </a:tc>
              </a:tr>
              <a:tr h="1031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1-3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Εισαγωγή στη Διαχείριση Περιβαλλοντικών Συστημάτων (Οδηγία Πλαίσιο Γεωλογία, υδρολογία και τυπολογία υδατικών συστημάτων, Οικολογική κατάσταση, Σενάρια διαχείρισης και Πρόγραμμα Μέτρων, Ξηρασία, Πλημμύρες και Κλιματικές </a:t>
                      </a:r>
                      <a:r>
                        <a:rPr lang="el-GR" sz="1200" dirty="0" err="1">
                          <a:effectLst/>
                        </a:rPr>
                        <a:t>Αλλαγέs</a:t>
                      </a:r>
                      <a:r>
                        <a:rPr lang="el-GR" sz="1200" dirty="0">
                          <a:effectLst/>
                        </a:rPr>
                        <a:t>)</a:t>
                      </a:r>
                      <a:endParaRPr lang="el-GR" sz="1000" b="1" dirty="0">
                        <a:effectLst/>
                        <a:latin typeface="Times New Roman"/>
                      </a:endParaRPr>
                    </a:p>
                  </a:txBody>
                  <a:tcPr marL="66675" marR="66675" marT="66675" marB="66675"/>
                </a:tc>
              </a:tr>
              <a:tr h="685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4-5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Πρόβλεψη και Διαχείριση Ακραίων Υδρολογικών Φαινομένων (ξηρασία-πλημμύρες, κλιματικές αλλαγές)	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434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r>
                        <a:rPr lang="el-GR" sz="1200">
                          <a:effectLst/>
                        </a:rPr>
                        <a:t>-</a:t>
                      </a:r>
                      <a:r>
                        <a:rPr lang="en-US" sz="1200">
                          <a:effectLst/>
                        </a:rPr>
                        <a:t>7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Εισαγωγή στην ανάλυση συστημάτων υδατικών πόρων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434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8-9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Εκτίμηση και διαχείριση αβεβαιότητας με τεχνικές προσομοίωσης  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434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Ανάλυση προσφοράς και ζήτησης νερ</a:t>
                      </a:r>
                      <a:r>
                        <a:rPr lang="en-US" sz="1200">
                          <a:effectLst/>
                        </a:rPr>
                        <a:t>o</a:t>
                      </a:r>
                      <a:r>
                        <a:rPr lang="el-GR" sz="1200">
                          <a:effectLst/>
                        </a:rPr>
                        <a:t>ύ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434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Περιβαλλοντικές όψεις της διαχείρισης υδατικών πόρων - Θεσμικό πλαίσιο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434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2-13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Συστήματα υποστήριξης αποφάσεων σε προβλήματα διαχείρισης υδατικών πόρων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8650" y="2268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7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Αρχές ΔΥΠ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300288"/>
            <a:ext cx="7786687" cy="4176712"/>
          </a:xfrm>
        </p:spPr>
        <p:txBody>
          <a:bodyPr/>
          <a:lstStyle/>
          <a:p>
            <a:pPr marL="990600" lvl="1" indent="-533400" eaLnBrk="1" hangingPunct="1">
              <a:defRPr/>
            </a:pPr>
            <a:r>
              <a:rPr lang="el-GR" altLang="el-GR" sz="2400" dirty="0" smtClean="0"/>
              <a:t>ήπια εκμετάλλευση των υδατικών πόρων</a:t>
            </a:r>
          </a:p>
          <a:p>
            <a:pPr marL="990600" lvl="1" indent="-533400" eaLnBrk="1" hangingPunct="1">
              <a:defRPr/>
            </a:pPr>
            <a:r>
              <a:rPr lang="el-GR" altLang="el-GR" sz="2400" dirty="0" smtClean="0"/>
              <a:t>έργα με το ελάχιστο περιβαλλοντικό και κοινωνικό κόστος </a:t>
            </a:r>
          </a:p>
          <a:p>
            <a:pPr marL="990600" lvl="1" indent="-533400" eaLnBrk="1" hangingPunct="1">
              <a:defRPr/>
            </a:pPr>
            <a:r>
              <a:rPr lang="el-GR" altLang="el-GR" sz="2400" dirty="0" smtClean="0"/>
              <a:t>προστασία των υδατικών πόρων και του περιβάλλοντος</a:t>
            </a:r>
          </a:p>
          <a:p>
            <a:pPr marL="990600" lvl="1" indent="-533400" eaLnBrk="1" hangingPunct="1">
              <a:defRPr/>
            </a:pPr>
            <a:r>
              <a:rPr lang="el-GR" altLang="el-GR" sz="2400" dirty="0" smtClean="0"/>
              <a:t>συμμετοχή όλων των ενδιαφερόμενων / θιγόμενων (επίτευξη της μέγιστης δυνατής συναίνεσης</a:t>
            </a:r>
            <a:r>
              <a:rPr lang="el-GR" altLang="el-GR" sz="2400" dirty="0" smtClean="0"/>
              <a:t>)</a:t>
            </a:r>
            <a:endParaRPr lang="en-US" altLang="el-GR" sz="2400" dirty="0" smtClean="0"/>
          </a:p>
          <a:p>
            <a:pPr marL="990600" lvl="1" indent="-533400" eaLnBrk="1" hangingPunct="1">
              <a:defRPr/>
            </a:pPr>
            <a:r>
              <a:rPr lang="el-GR" altLang="el-GR" sz="2400" dirty="0" smtClean="0"/>
              <a:t>μόνιμη κατάσταση</a:t>
            </a:r>
          </a:p>
          <a:p>
            <a:pPr marL="990600" lvl="1" indent="-533400" eaLnBrk="1" hangingPunct="1">
              <a:defRPr/>
            </a:pPr>
            <a:r>
              <a:rPr lang="el-GR" altLang="el-GR" sz="2400" dirty="0" smtClean="0"/>
              <a:t>δυσμενή σενάρια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0496121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Ορθολογική ΔΥΠ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574925"/>
            <a:ext cx="7786687" cy="3446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2800" dirty="0" smtClean="0"/>
              <a:t>    Για την Ορθολογική Διαχείριση των Υδατικών Πόρων πρέπει να αποφεύγονται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altLang="el-GR" sz="2400" dirty="0" smtClean="0"/>
              <a:t>οι τομεακές λύσεις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altLang="el-GR" sz="2400" dirty="0" smtClean="0"/>
              <a:t>οι </a:t>
            </a:r>
            <a:r>
              <a:rPr lang="el-GR" altLang="el-GR" sz="2400" dirty="0" err="1" smtClean="0"/>
              <a:t>μονοκριτηριακές</a:t>
            </a:r>
            <a:r>
              <a:rPr lang="el-GR" altLang="el-GR" sz="2400" dirty="0" smtClean="0"/>
              <a:t> προσεγγίσεις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2800" dirty="0" smtClean="0"/>
              <a:t>    Σημείο εκκίνησης: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2800" dirty="0" smtClean="0"/>
              <a:t>    Το περιβάλλον με τους περιορισμούς και τις δυνατότητές του</a:t>
            </a:r>
          </a:p>
        </p:txBody>
      </p:sp>
    </p:spTree>
    <p:extLst>
      <p:ext uri="{BB962C8B-B14F-4D97-AF65-F5344CB8AC3E}">
        <p14:creationId xmlns:p14="http://schemas.microsoft.com/office/powerpoint/2010/main" val="305209284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ΔΥΠ / </a:t>
            </a:r>
            <a:r>
              <a:rPr lang="el-GR" altLang="el-GR" i="1" smtClean="0"/>
              <a:t>Επίπεδα Ανάλυσης</a:t>
            </a:r>
            <a:endParaRPr lang="el-GR" altLang="el-GR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20938"/>
            <a:ext cx="7786687" cy="381635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Μόνιμη κατάσταση</a:t>
            </a:r>
          </a:p>
          <a:p>
            <a:pPr lvl="1" eaLnBrk="1" hangingPunct="1">
              <a:defRPr/>
            </a:pPr>
            <a:r>
              <a:rPr lang="el-GR" altLang="el-GR" smtClean="0"/>
              <a:t> Μέση κατάσταση</a:t>
            </a:r>
          </a:p>
          <a:p>
            <a:pPr lvl="1" eaLnBrk="1" hangingPunct="1">
              <a:defRPr/>
            </a:pPr>
            <a:r>
              <a:rPr lang="el-GR" altLang="el-GR" smtClean="0"/>
              <a:t> Διακύμανση</a:t>
            </a:r>
          </a:p>
          <a:p>
            <a:pPr lvl="1" eaLnBrk="1" hangingPunct="1">
              <a:defRPr/>
            </a:pPr>
            <a:endParaRPr lang="el-GR" altLang="el-GR" smtClean="0"/>
          </a:p>
          <a:p>
            <a:pPr eaLnBrk="1" hangingPunct="1">
              <a:defRPr/>
            </a:pPr>
            <a:r>
              <a:rPr lang="el-GR" altLang="el-GR" smtClean="0"/>
              <a:t>Μη μόνιμη κατάσταση</a:t>
            </a:r>
          </a:p>
          <a:p>
            <a:pPr lvl="1" eaLnBrk="1" hangingPunct="1">
              <a:defRPr/>
            </a:pPr>
            <a:r>
              <a:rPr lang="el-GR" altLang="el-GR" smtClean="0"/>
              <a:t> Ανθρωπογενείς αλλαγές</a:t>
            </a:r>
          </a:p>
          <a:p>
            <a:pPr lvl="1" eaLnBrk="1" hangingPunct="1">
              <a:defRPr/>
            </a:pPr>
            <a:r>
              <a:rPr lang="el-GR" altLang="el-GR" smtClean="0"/>
              <a:t> Φυσικές αλλαγές</a:t>
            </a:r>
          </a:p>
        </p:txBody>
      </p:sp>
    </p:spTree>
    <p:extLst>
      <p:ext uri="{BB962C8B-B14F-4D97-AF65-F5344CB8AC3E}">
        <p14:creationId xmlns:p14="http://schemas.microsoft.com/office/powerpoint/2010/main" val="762828326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7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4000" smtClean="0"/>
              <a:t>Προστασία Υδατικών Πόρων - Περιβάλλοντος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20938"/>
            <a:ext cx="7786687" cy="3960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sz="2800" smtClean="0"/>
              <a:t>Εφαρμογή Οδηγιών  και Νόμων </a:t>
            </a:r>
            <a:r>
              <a:rPr lang="en-US" altLang="el-GR" sz="2800" smtClean="0"/>
              <a:t>(</a:t>
            </a:r>
            <a:r>
              <a:rPr lang="el-GR" altLang="el-GR" sz="2800" smtClean="0"/>
              <a:t>π.χ. νόμος για τη δόμηση κοντά στα ρέματα)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800" smtClean="0"/>
              <a:t>Ορθολογική διαστασιολόγηση των έργων</a:t>
            </a:r>
            <a:endParaRPr lang="en-US" altLang="el-GR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800" smtClean="0"/>
              <a:t>Η ΔΥΠ να μην οδηγείται από τη ζήτηση αλλά από τη δυνατότητα προσφοράς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800" smtClean="0"/>
              <a:t>Αποφυγή μη αναστρέψιμων λύσεων σε περίπτωση κινδύνων για το περιβάλλον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800" smtClean="0"/>
              <a:t>Προστασία ζωών και περιουσίας πάνω από οποιονδήποτε αναπτυξιακό στόχο</a:t>
            </a:r>
          </a:p>
        </p:txBody>
      </p:sp>
    </p:spTree>
    <p:extLst>
      <p:ext uri="{BB962C8B-B14F-4D97-AF65-F5344CB8AC3E}">
        <p14:creationId xmlns:p14="http://schemas.microsoft.com/office/powerpoint/2010/main" val="31097679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17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Αντί συμπερασμάτων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05038"/>
            <a:ext cx="7786687" cy="4392612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Αλλαγή στις αντιλήψεις και στα δόγματα</a:t>
            </a:r>
          </a:p>
          <a:p>
            <a:pPr eaLnBrk="1" hangingPunct="1">
              <a:defRPr/>
            </a:pPr>
            <a:r>
              <a:rPr lang="el-GR" altLang="el-GR" smtClean="0"/>
              <a:t>Ολοκλήρωση θεσμικού πλαισίου</a:t>
            </a:r>
          </a:p>
          <a:p>
            <a:pPr eaLnBrk="1" hangingPunct="1">
              <a:defRPr/>
            </a:pPr>
            <a:r>
              <a:rPr lang="el-GR" altLang="el-GR" smtClean="0"/>
              <a:t>Στελέχωση και Οργάνωση των υπηρεσιών</a:t>
            </a:r>
          </a:p>
          <a:p>
            <a:pPr eaLnBrk="1" hangingPunct="1">
              <a:defRPr/>
            </a:pPr>
            <a:r>
              <a:rPr lang="el-GR" altLang="el-GR" smtClean="0"/>
              <a:t>Συστηματικές μετρήσεις, αποθήκευση και εύκολη πρόσβαση</a:t>
            </a:r>
          </a:p>
          <a:p>
            <a:pPr eaLnBrk="1" hangingPunct="1">
              <a:defRPr/>
            </a:pPr>
            <a:r>
              <a:rPr lang="el-GR" altLang="el-GR" smtClean="0"/>
              <a:t>Επιστημονική υποστήριξη αποφάσεων</a:t>
            </a:r>
          </a:p>
          <a:p>
            <a:pPr eaLnBrk="1" hangingPunct="1">
              <a:defRPr/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4573330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l-GR" dirty="0" smtClean="0"/>
              <a:t>Και συνεχίζουμε….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93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παρουσίαση βασίζεται στις σημειώσεις του Γ. Τσακίρη: 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</a:t>
            </a:r>
            <a:r>
              <a:rPr lang="el-GR" sz="2400" dirty="0" smtClean="0"/>
              <a:t>http://www.</a:t>
            </a:r>
            <a:r>
              <a:rPr lang="en-US" sz="2400" dirty="0" smtClean="0"/>
              <a:t>w</a:t>
            </a:r>
            <a:r>
              <a:rPr lang="el-GR" sz="2400" dirty="0" smtClean="0"/>
              <a:t>aterinfo.gr/greek/pdf/dpms_lesson_1.pdf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1175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effectLst/>
              </a:rPr>
              <a:t>ΜΕΘΟΔΟΙ </a:t>
            </a:r>
            <a:r>
              <a:rPr lang="el-GR" sz="6000" dirty="0" smtClean="0">
                <a:effectLst/>
              </a:rPr>
              <a:t/>
            </a:r>
            <a:br>
              <a:rPr lang="el-GR" sz="6000" dirty="0" smtClean="0">
                <a:effectLst/>
              </a:rPr>
            </a:br>
            <a:r>
              <a:rPr lang="el-GR" dirty="0" smtClean="0">
                <a:effectLst/>
              </a:rPr>
              <a:t>ΑΞΙΟΛΟΓΗΣΗΣ</a:t>
            </a:r>
            <a:endParaRPr lang="el-GR" dirty="0">
              <a:effectLst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299564"/>
              </p:ext>
            </p:extLst>
          </p:nvPr>
        </p:nvGraphicFramePr>
        <p:xfrm>
          <a:off x="609600" y="1676400"/>
          <a:ext cx="8001000" cy="42671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001000"/>
              </a:tblGrid>
              <a:tr h="426719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l-GR" sz="2800" dirty="0">
                          <a:effectLst/>
                        </a:rPr>
                        <a:t>Το τελικό διαγώνισμα περιλαμβάνει ερωτήσεις θεωρίας, ασκήσεις και κατανόησης των εννοιών που διδάχθηκαν στο μάθημα. Αποτελεί το 50% της τελικής βαθμολογίας. </a:t>
                      </a:r>
                      <a:endParaRPr lang="el-GR" sz="28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endParaRPr lang="el-GR" sz="28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el-GR" sz="2800" dirty="0" smtClean="0">
                          <a:effectLst/>
                        </a:rPr>
                        <a:t>Η </a:t>
                      </a:r>
                      <a:r>
                        <a:rPr lang="el-GR" sz="2800" dirty="0">
                          <a:effectLst/>
                        </a:rPr>
                        <a:t>συμμετοχή των ασκήσεων/εργασιών και </a:t>
                      </a:r>
                      <a:r>
                        <a:rPr lang="el-GR" sz="2800" u="sng" dirty="0">
                          <a:effectLst/>
                        </a:rPr>
                        <a:t>του τελικού </a:t>
                      </a:r>
                      <a:r>
                        <a:rPr lang="en-US" sz="2800" u="sng" dirty="0">
                          <a:effectLst/>
                        </a:rPr>
                        <a:t>project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l-GR" sz="2800" dirty="0">
                          <a:effectLst/>
                        </a:rPr>
                        <a:t>θα αποτελεί το 50% της τελικής βαθμολογίας.</a:t>
                      </a:r>
                      <a:endParaRPr lang="el-GR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3825" y="3557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6" y="609600"/>
            <a:ext cx="860692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14554" cy="65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9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535"/>
            <a:ext cx="8545548" cy="639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6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9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1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485775"/>
            <a:ext cx="10467976" cy="782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7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588</Words>
  <Application>Microsoft Office PowerPoint</Application>
  <PresentationFormat>Προβολή στην οθόνη (4:3)</PresentationFormat>
  <Paragraphs>119</Paragraphs>
  <Slides>36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36</vt:i4>
      </vt:variant>
    </vt:vector>
  </HeadingPairs>
  <TitlesOfParts>
    <vt:vector size="41" baseType="lpstr">
      <vt:lpstr>Θέμα του Office</vt:lpstr>
      <vt:lpstr>1_Pixel</vt:lpstr>
      <vt:lpstr>Pixel</vt:lpstr>
      <vt:lpstr>Εικόνα Microsoft Word </vt:lpstr>
      <vt:lpstr>AutoCAD Drawing</vt:lpstr>
      <vt:lpstr>Παρουσίαση του PowerPoint</vt:lpstr>
      <vt:lpstr>ΠΕΡΙΓΡΑΦΗ ΜΑΘΗΜΑΤΟΣ</vt:lpstr>
      <vt:lpstr>Πρόγραμμα διδασκαλίας</vt:lpstr>
      <vt:lpstr>ΜΕΘΟΔΟΙ  ΑΞΙΟΛΟΓΗΣΗΣ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Διείσδυση θαλασσινού νερού στον υδροφορέα του Ακρωτηρίου λόγω υπερ-άντλησης</vt:lpstr>
      <vt:lpstr>Παρουσίαση του PowerPoint</vt:lpstr>
      <vt:lpstr>Παρουσίαση του PowerPoint</vt:lpstr>
      <vt:lpstr>Παρουσίαση του PowerPoint</vt:lpstr>
      <vt:lpstr>ΔΥΠ - Ορισμός</vt:lpstr>
      <vt:lpstr>ΔΥΠ</vt:lpstr>
      <vt:lpstr>Ολοκληρωμένη ΔΥΠ</vt:lpstr>
      <vt:lpstr>Διατηρησιμότητα της Ανάπτυξης</vt:lpstr>
      <vt:lpstr>Διατηρήσιμη Ανάπτυξη</vt:lpstr>
      <vt:lpstr>Άξονες / Διαστάσεις ΔΥΠ</vt:lpstr>
      <vt:lpstr>ΔΥΠ – Διαστάσεις</vt:lpstr>
      <vt:lpstr>ΔΥΠ – Δυναμική Παρακολούθηση</vt:lpstr>
      <vt:lpstr>Αρχές ΔΥΠ</vt:lpstr>
      <vt:lpstr>Ορθολογική ΔΥΠ</vt:lpstr>
      <vt:lpstr>ΔΥΠ / Επίπεδα Ανάλυσης</vt:lpstr>
      <vt:lpstr>Προστασία Υδατικών Πόρων - Περιβάλλοντος</vt:lpstr>
      <vt:lpstr>Αντί συμπερασμάτων</vt:lpstr>
      <vt:lpstr>Και συνεχίζουμε….</vt:lpstr>
      <vt:lpstr>βιβλιογραφία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10</cp:revision>
  <dcterms:created xsi:type="dcterms:W3CDTF">2015-01-28T13:05:55Z</dcterms:created>
  <dcterms:modified xsi:type="dcterms:W3CDTF">2015-01-28T14:48:39Z</dcterms:modified>
</cp:coreProperties>
</file>